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dc045a8d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dc045a8d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dc045a8d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dc045a8d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dc045a8d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2dc045a8d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dc045a8d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dc045a8d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dc045a8d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2dc045a8d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dc045a8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dc045a8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Mixed </a:t>
            </a:r>
            <a:r>
              <a:rPr lang="es"/>
              <a:t>frequency data, many econometric models have the same frequency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dc045a8d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2dc045a8d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dc045a8db_1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dc045a8db_1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dc045a8d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2dc045a8d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dc045a8db_1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2dc045a8db_1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dc045a8d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dc045a8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s" sz="1800">
                <a:solidFill>
                  <a:srgbClr val="595959"/>
                </a:solidFill>
              </a:rPr>
              <a:t>131 starting variables -&gt; 70 selected variables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dc045a8d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2dc045a8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dc045a8d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dc045a8d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877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600"/>
              <a:t>GDP</a:t>
            </a:r>
            <a:r>
              <a:rPr b="1" baseline="30000" lang="es" sz="11600"/>
              <a:t>3</a:t>
            </a:r>
            <a:r>
              <a:rPr b="1" lang="es" sz="8500"/>
              <a:t>	</a:t>
            </a:r>
            <a:endParaRPr b="1" sz="85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0602" y="0"/>
            <a:ext cx="2593401" cy="14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450" y="0"/>
            <a:ext cx="2745125" cy="15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75" y="81275"/>
            <a:ext cx="1318725" cy="13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Summary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Forecasts have improved the accuracy for nowcasting UK GDP by </a:t>
            </a:r>
            <a:r>
              <a:rPr b="1" lang="es"/>
              <a:t>40% </a:t>
            </a:r>
            <a:br>
              <a:rPr b="1" lang="es"/>
            </a:b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Dynamic machine learning framework </a:t>
            </a:r>
            <a:r>
              <a:rPr b="1" lang="es"/>
              <a:t>rapidly</a:t>
            </a:r>
            <a:r>
              <a:rPr lang="es"/>
              <a:t> evaluates new economic signals to enhance predictions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Daily forecasts powered by </a:t>
            </a:r>
            <a:r>
              <a:rPr b="1" lang="es"/>
              <a:t>real-time</a:t>
            </a:r>
            <a:r>
              <a:rPr lang="es"/>
              <a:t> text analysis capture the latest market shifts and sentiment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Annex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046" y="1017725"/>
            <a:ext cx="6915916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50" y="0"/>
            <a:ext cx="8621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50" y="0"/>
            <a:ext cx="8621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04040"/>
                </a:solidFill>
              </a:rPr>
              <a:t>Enhancing GDP Nowcasting with Machine Learning</a:t>
            </a:r>
            <a:endParaRPr b="1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s" u="sng">
                <a:solidFill>
                  <a:srgbClr val="404040"/>
                </a:solidFill>
              </a:rPr>
              <a:t>Problem</a:t>
            </a:r>
            <a:r>
              <a:rPr lang="es">
                <a:solidFill>
                  <a:srgbClr val="404040"/>
                </a:solidFill>
              </a:rPr>
              <a:t>: Traditional econometric nowcasting methods suffer from overfitting and miss complex real-time relationships</a:t>
            </a:r>
            <a:br>
              <a:rPr lang="es">
                <a:solidFill>
                  <a:srgbClr val="404040"/>
                </a:solidFill>
              </a:rPr>
            </a:br>
            <a:endParaRPr>
              <a:solidFill>
                <a:srgbClr val="404040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s" u="sng">
                <a:solidFill>
                  <a:srgbClr val="404040"/>
                </a:solidFill>
              </a:rPr>
              <a:t>Challenges</a:t>
            </a:r>
            <a:r>
              <a:rPr lang="es">
                <a:solidFill>
                  <a:srgbClr val="404040"/>
                </a:solidFill>
              </a:rPr>
              <a:t>: Managing missing data, limited historical records, and high-dimensional features while maintaining interpretability</a:t>
            </a:r>
            <a:br>
              <a:rPr lang="es">
                <a:solidFill>
                  <a:srgbClr val="404040"/>
                </a:solidFill>
              </a:rPr>
            </a:br>
            <a:endParaRPr>
              <a:solidFill>
                <a:srgbClr val="404040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s" u="sng">
                <a:solidFill>
                  <a:srgbClr val="404040"/>
                </a:solidFill>
              </a:rPr>
              <a:t>Approach</a:t>
            </a:r>
            <a:r>
              <a:rPr lang="es">
                <a:solidFill>
                  <a:srgbClr val="404040"/>
                </a:solidFill>
              </a:rPr>
              <a:t>: Advanced data engineering with automated feature generation, robust selection algorithms, and optimised ML models for more reliable forecasts</a:t>
            </a:r>
            <a:endParaRPr>
              <a:solidFill>
                <a:srgbClr val="404040"/>
              </a:solidFill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Why does it matter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Ministers rely on GDP forecasts to make critical decisions on tax and spending, directly impacting the national budget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Accurate GDP forecasts help determine how much the government can borrow and spend while maintaining fiscal sustainability</a:t>
            </a:r>
            <a:br>
              <a:rPr lang="e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Early warning of weak growth enables preventive policy action before recessions impact jobs and living standards (e.g., investment programs, tax adjustments, or regulatory changes)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Feature Engineering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208512"/>
            <a:ext cx="3531600" cy="3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Data Quality Issues</a:t>
            </a:r>
            <a:br>
              <a:rPr lang="es" sz="2000"/>
            </a:b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A brute force </a:t>
            </a:r>
            <a:r>
              <a:rPr lang="es" sz="2000"/>
              <a:t>approach was suboptimal</a:t>
            </a:r>
            <a:br>
              <a:rPr lang="es" sz="2000"/>
            </a:b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Optimise column selection with tested time series analysis</a:t>
            </a:r>
            <a:endParaRPr sz="200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975" y="1423237"/>
            <a:ext cx="4930025" cy="2297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6"/>
          <p:cNvCxnSpPr/>
          <p:nvPr/>
        </p:nvCxnSpPr>
        <p:spPr>
          <a:xfrm flipH="1" rot="10800000">
            <a:off x="3755425" y="2920825"/>
            <a:ext cx="579000" cy="39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Novel feature: Text Data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18425"/>
            <a:ext cx="5138400" cy="3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9960"/>
              <a:buFont typeface="Arial"/>
              <a:buNone/>
            </a:pPr>
            <a:r>
              <a:rPr b="1" lang="es" sz="3671">
                <a:solidFill>
                  <a:schemeClr val="dk1"/>
                </a:solidFill>
              </a:rPr>
              <a:t>Research Question</a:t>
            </a:r>
            <a:r>
              <a:rPr lang="es" sz="3671">
                <a:solidFill>
                  <a:schemeClr val="dk1"/>
                </a:solidFill>
              </a:rPr>
              <a:t>: Can text data predict economic trends?</a:t>
            </a:r>
            <a:endParaRPr sz="367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9960"/>
              <a:buFont typeface="Arial"/>
              <a:buNone/>
            </a:pPr>
            <a:r>
              <a:rPr b="1" lang="es" sz="3671">
                <a:solidFill>
                  <a:schemeClr val="dk1"/>
                </a:solidFill>
              </a:rPr>
              <a:t>Our Approach</a:t>
            </a:r>
            <a:r>
              <a:rPr lang="es" sz="3671">
                <a:solidFill>
                  <a:schemeClr val="dk1"/>
                </a:solidFill>
              </a:rPr>
              <a:t>:</a:t>
            </a:r>
            <a:endParaRPr sz="3671">
              <a:solidFill>
                <a:schemeClr val="dk1"/>
              </a:solidFill>
            </a:endParaRPr>
          </a:p>
          <a:p>
            <a:pPr indent="-304369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s" sz="3671">
                <a:solidFill>
                  <a:schemeClr val="dk1"/>
                </a:solidFill>
              </a:rPr>
              <a:t>Collected 100,000+ economics research papers from OpenAlex (1998-2024)</a:t>
            </a:r>
            <a:br>
              <a:rPr lang="es" sz="3671">
                <a:solidFill>
                  <a:schemeClr val="dk1"/>
                </a:solidFill>
              </a:rPr>
            </a:br>
            <a:endParaRPr sz="3671">
              <a:solidFill>
                <a:schemeClr val="dk1"/>
              </a:solidFill>
            </a:endParaRPr>
          </a:p>
          <a:p>
            <a:pPr indent="-30436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s" sz="3671">
                <a:solidFill>
                  <a:schemeClr val="dk1"/>
                </a:solidFill>
              </a:rPr>
              <a:t>Focused on key concepts: Macroeconomics, Economic Growth, Business Cycles, etc.</a:t>
            </a:r>
            <a:br>
              <a:rPr lang="es" sz="3671">
                <a:solidFill>
                  <a:schemeClr val="dk1"/>
                </a:solidFill>
              </a:rPr>
            </a:br>
            <a:endParaRPr sz="3671">
              <a:solidFill>
                <a:schemeClr val="dk1"/>
              </a:solidFill>
            </a:endParaRPr>
          </a:p>
          <a:p>
            <a:pPr indent="-30436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s" sz="3671">
                <a:solidFill>
                  <a:schemeClr val="dk1"/>
                </a:solidFill>
              </a:rPr>
              <a:t>Converted paper abstracts into numeric features using text embeddings</a:t>
            </a:r>
            <a:endParaRPr sz="367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9960"/>
              <a:buFont typeface="Arial"/>
              <a:buNone/>
            </a:pPr>
            <a:r>
              <a:rPr b="1" lang="es" sz="3671">
                <a:solidFill>
                  <a:schemeClr val="dk1"/>
                </a:solidFill>
              </a:rPr>
              <a:t>Key Finding</a:t>
            </a:r>
            <a:r>
              <a:rPr lang="es" sz="3671">
                <a:solidFill>
                  <a:schemeClr val="dk1"/>
                </a:solidFill>
              </a:rPr>
              <a:t>: Academic literature shows measurable predictive power for GDP movements, suggesting research content may serve as a leading economic indicator.</a:t>
            </a:r>
            <a:endParaRPr sz="367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9960"/>
              <a:buFont typeface="Arial"/>
              <a:buNone/>
            </a:pPr>
            <a:r>
              <a:rPr i="1" lang="es" sz="3671">
                <a:solidFill>
                  <a:schemeClr val="dk1"/>
                </a:solidFill>
              </a:rPr>
              <a:t>Simple but powerful idea: </a:t>
            </a:r>
            <a:r>
              <a:rPr b="1" i="1" lang="es" sz="3671">
                <a:solidFill>
                  <a:schemeClr val="dk1"/>
                </a:solidFill>
              </a:rPr>
              <a:t>The topics in text data may reflect or even anticipate economic conditions.</a:t>
            </a:r>
            <a:endParaRPr b="1" i="1" sz="367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938" y="1236262"/>
            <a:ext cx="219322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4">
            <a:alphaModFix/>
          </a:blip>
          <a:srcRect b="6049" l="1914" r="12978" t="1315"/>
          <a:stretch/>
        </p:blipFill>
        <p:spPr>
          <a:xfrm>
            <a:off x="5657725" y="2087075"/>
            <a:ext cx="3065649" cy="240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Novel feature: Text Data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100" y="1834125"/>
            <a:ext cx="3483802" cy="285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45025"/>
            <a:ext cx="1993575" cy="278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6976" y="1216725"/>
            <a:ext cx="2997874" cy="196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8201" y="1958575"/>
            <a:ext cx="183410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2452" y="2716521"/>
            <a:ext cx="944775" cy="132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1950" y="2764250"/>
            <a:ext cx="1459574" cy="1920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Feature Selection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es"/>
              <a:t>Blends Two Techniques to Avoid Overfitting:</a:t>
            </a:r>
            <a:r>
              <a:rPr lang="es"/>
              <a:t> Elastic Net uses a combination approach to make sure the model is reliable and not overly complex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es"/>
              <a:t>Handles Related Factors Well:</a:t>
            </a:r>
            <a:r>
              <a:rPr lang="es"/>
              <a:t> It manages interconnected data points better, ensuring that all relevant information is considered, unlike other methods that might overlook some related details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Uses machine learning to identify variables with the most effect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Models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475" y="1017725"/>
            <a:ext cx="6796675" cy="40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Best model performance (RMSE 0.24, MAE 0.18)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3"/>
            <a:ext cx="9144002" cy="366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